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8" r:id="rId4"/>
  </p:sldMasterIdLst>
  <p:notesMasterIdLst>
    <p:notesMasterId r:id="rId27"/>
  </p:notesMasterIdLst>
  <p:handoutMasterIdLst>
    <p:handoutMasterId r:id="rId28"/>
  </p:handoutMasterIdLst>
  <p:sldIdLst>
    <p:sldId id="771" r:id="rId5"/>
    <p:sldId id="760" r:id="rId6"/>
    <p:sldId id="1101" r:id="rId7"/>
    <p:sldId id="1119" r:id="rId8"/>
    <p:sldId id="1102" r:id="rId9"/>
    <p:sldId id="1142" r:id="rId10"/>
    <p:sldId id="1161" r:id="rId11"/>
    <p:sldId id="1162" r:id="rId12"/>
    <p:sldId id="1163" r:id="rId13"/>
    <p:sldId id="1164" r:id="rId14"/>
    <p:sldId id="1167" r:id="rId15"/>
    <p:sldId id="1165" r:id="rId16"/>
    <p:sldId id="1166" r:id="rId17"/>
    <p:sldId id="1172" r:id="rId18"/>
    <p:sldId id="1174" r:id="rId19"/>
    <p:sldId id="1173" r:id="rId20"/>
    <p:sldId id="1168" r:id="rId21"/>
    <p:sldId id="1169" r:id="rId22"/>
    <p:sldId id="1170" r:id="rId23"/>
    <p:sldId id="1171" r:id="rId24"/>
    <p:sldId id="1175" r:id="rId25"/>
    <p:sldId id="778" r:id="rId26"/>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URE" initials="B" lastIdx="2" clrIdx="0"/>
  <p:cmAuthor id="1" name="Ric Hall" initials="RH"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AEAEA"/>
    <a:srgbClr val="8DA6B1"/>
    <a:srgbClr val="7F7F7F"/>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2021" autoAdjust="0"/>
  </p:normalViewPr>
  <p:slideViewPr>
    <p:cSldViewPr snapToGrid="0">
      <p:cViewPr varScale="1">
        <p:scale>
          <a:sx n="114" d="100"/>
          <a:sy n="114" d="100"/>
        </p:scale>
        <p:origin x="468" y="12"/>
      </p:cViewPr>
      <p:guideLst>
        <p:guide orient="horz" pos="2160"/>
        <p:guide pos="335"/>
      </p:guideLst>
    </p:cSldViewPr>
  </p:slideViewPr>
  <p:outlineViewPr>
    <p:cViewPr>
      <p:scale>
        <a:sx n="33" d="100"/>
        <a:sy n="33" d="100"/>
      </p:scale>
      <p:origin x="0" y="0"/>
    </p:cViewPr>
  </p:outlineViewPr>
  <p:notesTextViewPr>
    <p:cViewPr>
      <p:scale>
        <a:sx n="3" d="2"/>
        <a:sy n="3" d="2"/>
      </p:scale>
      <p:origin x="0" y="0"/>
    </p:cViewPr>
  </p:notesTextViewPr>
  <p:sorterViewPr>
    <p:cViewPr>
      <p:scale>
        <a:sx n="119" d="100"/>
        <a:sy n="119" d="100"/>
      </p:scale>
      <p:origin x="0" y="0"/>
    </p:cViewPr>
  </p:sorterViewPr>
  <p:notesViewPr>
    <p:cSldViewPr snapToGrid="0">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10/10/2022</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‹N›</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‹N›</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73056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78782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21062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1762950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9" name="TextBox 8">
            <a:extLst>
              <a:ext uri="{FF2B5EF4-FFF2-40B4-BE49-F238E27FC236}">
                <a16:creationId xmlns:a16="http://schemas.microsoft.com/office/drawing/2014/main" id="{DDADE38B-E2FF-104B-8359-BDC25AE6504A}"/>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a:t>
            </a:r>
            <a:r>
              <a:rPr sz="800">
                <a:solidFill>
                  <a:schemeClr val="tx1">
                    <a:lumMod val="75000"/>
                  </a:schemeClr>
                </a:solidFill>
              </a:rPr>
              <a:t>© 20</a:t>
            </a:r>
            <a:r>
              <a:rPr lang="en-US" sz="800">
                <a:solidFill>
                  <a:schemeClr val="tx1">
                    <a:lumMod val="75000"/>
                  </a:schemeClr>
                </a:solidFill>
              </a:rPr>
              <a:t>20</a:t>
            </a:r>
            <a:r>
              <a:rPr sz="800">
                <a:solidFill>
                  <a:schemeClr val="tx1">
                    <a:lumMod val="75000"/>
                  </a:schemeClr>
                </a:solidFill>
              </a:rPr>
              <a:t>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a:extLst>
              <a:ext uri="{FF2B5EF4-FFF2-40B4-BE49-F238E27FC236}">
                <a16:creationId xmlns:a16="http://schemas.microsoft.com/office/drawing/2014/main" id="{C80703B1-0443-7B45-B381-718EB0E6AC53}"/>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20</a:t>
            </a:r>
            <a:r>
              <a:rPr lang="en-US" sz="800" dirty="0">
                <a:solidFill>
                  <a:schemeClr val="tx1">
                    <a:lumMod val="75000"/>
                  </a:schemeClr>
                </a:solidFill>
              </a:rPr>
              <a:t>19</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lang="en-US"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0" name="TextBox 9"/>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8" name="Footer Placeholder 7"/>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TextBox 5"/>
          <p:cNvSpPr txBox="1"/>
          <p:nvPr userDrawn="1"/>
        </p:nvSpPr>
        <p:spPr>
          <a:xfrm>
            <a:off x="6683829" y="6694714"/>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a:xfrm>
            <a:off x="6710170" y="6556248"/>
            <a:ext cx="1226398"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lang="en-US">
              <a:solidFill>
                <a:srgbClr val="5F5F5F">
                  <a:lumMod val="60000"/>
                  <a:lumOff val="40000"/>
                </a:srgbClr>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2021, Oracle and/or its affiliates  |  Confidential: Internal/Restricted/Highly Restricted</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674" y="3804905"/>
            <a:ext cx="3016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671" y="2337132"/>
            <a:ext cx="10156338" cy="1280160"/>
          </a:xfrm>
          <a:noFill/>
        </p:spPr>
        <p:txBody>
          <a:bodyPr vert="horz" wrap="square" lIns="0" tIns="0" rIns="0" bIns="0" rtlCol="0" anchor="b">
            <a:noAutofit/>
          </a:bodyPr>
          <a:lstStyle>
            <a:lvl1pPr>
              <a:lnSpc>
                <a:spcPct val="95000"/>
              </a:lnSpc>
              <a:defRPr lang="en-US" sz="3999"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487" y="4135194"/>
            <a:ext cx="10156338" cy="681251"/>
          </a:xfrm>
          <a:prstGeom prst="rect">
            <a:avLst/>
          </a:prstGeom>
          <a:noFill/>
        </p:spPr>
        <p:txBody>
          <a:bodyPr>
            <a:noAutofit/>
          </a:bodyPr>
          <a:lstStyle>
            <a:lvl1pPr marL="0" marR="0" indent="0" algn="l" defTabSz="914126" rtl="0" eaLnBrk="1" fontAlgn="auto" latinLnBrk="0" hangingPunct="1">
              <a:lnSpc>
                <a:spcPct val="95000"/>
              </a:lnSpc>
              <a:spcBef>
                <a:spcPts val="600"/>
              </a:spcBef>
              <a:spcAft>
                <a:spcPts val="0"/>
              </a:spcAft>
              <a:buClrTx/>
              <a:buSzTx/>
              <a:buFont typeface="Arial" panose="020B0604020202020204" pitchFamily="34" charset="0"/>
              <a:buNone/>
              <a:tabLst/>
              <a:defRPr sz="1799" b="0">
                <a:solidFill>
                  <a:schemeClr val="accent6"/>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412898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6" name="TextBox 15"/>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966970" y="6535850"/>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21EC9606-2D6B-7849-AD40-4BFE6BC25BEF}"/>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3960" r:id="rId32"/>
    <p:sldLayoutId id="2147483961" r:id="rId33"/>
    <p:sldLayoutId id="2147483962" r:id="rId34"/>
    <p:sldLayoutId id="2147483963" r:id="rId35"/>
    <p:sldLayoutId id="2147483964" r:id="rId36"/>
    <p:sldLayoutId id="2147483965" r:id="rId37"/>
    <p:sldLayoutId id="2147483966" r:id="rId38"/>
    <p:sldLayoutId id="214748396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1.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hyperlink" Target="https://itoug.it/" TargetMode="External"/><Relationship Id="rId3" Type="http://schemas.openxmlformats.org/officeDocument/2006/relationships/image" Target="../media/image17.jpg"/><Relationship Id="rId7" Type="http://schemas.openxmlformats.org/officeDocument/2006/relationships/hyperlink" Target="https://www.linkedin.com/in/robertocapancioni"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hyperlink" Target="mailto:sviluppo@capancioni.com"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728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Report Interattivo - Azione Dinamica</a:t>
            </a:r>
          </a:p>
        </p:txBody>
      </p:sp>
      <p:pic>
        <p:nvPicPr>
          <p:cNvPr id="5" name="Immagine 4">
            <a:extLst>
              <a:ext uri="{FF2B5EF4-FFF2-40B4-BE49-F238E27FC236}">
                <a16:creationId xmlns:a16="http://schemas.microsoft.com/office/drawing/2014/main" id="{0CB55209-3F47-4CCB-9EC8-0D826B3CC5BE}"/>
              </a:ext>
            </a:extLst>
          </p:cNvPr>
          <p:cNvPicPr>
            <a:picLocks noChangeAspect="1"/>
          </p:cNvPicPr>
          <p:nvPr/>
        </p:nvPicPr>
        <p:blipFill>
          <a:blip r:embed="rId2"/>
          <a:stretch>
            <a:fillRect/>
          </a:stretch>
        </p:blipFill>
        <p:spPr>
          <a:xfrm>
            <a:off x="531812" y="980103"/>
            <a:ext cx="6158950" cy="3373784"/>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610A29AC-AFD2-425C-A756-DA9BA4BB78DF}"/>
              </a:ext>
            </a:extLst>
          </p:cNvPr>
          <p:cNvPicPr>
            <a:picLocks noChangeAspect="1"/>
          </p:cNvPicPr>
          <p:nvPr/>
        </p:nvPicPr>
        <p:blipFill>
          <a:blip r:embed="rId3"/>
          <a:stretch>
            <a:fillRect/>
          </a:stretch>
        </p:blipFill>
        <p:spPr>
          <a:xfrm>
            <a:off x="5972961" y="3025540"/>
            <a:ext cx="5771248" cy="3132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027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Report Interattivo – Pulsante Crea</a:t>
            </a:r>
          </a:p>
        </p:txBody>
      </p:sp>
      <p:pic>
        <p:nvPicPr>
          <p:cNvPr id="4" name="Immagine 3">
            <a:extLst>
              <a:ext uri="{FF2B5EF4-FFF2-40B4-BE49-F238E27FC236}">
                <a16:creationId xmlns:a16="http://schemas.microsoft.com/office/drawing/2014/main" id="{51D887D6-899B-4B87-A073-57BCB033CB03}"/>
              </a:ext>
            </a:extLst>
          </p:cNvPr>
          <p:cNvPicPr>
            <a:picLocks noChangeAspect="1"/>
          </p:cNvPicPr>
          <p:nvPr/>
        </p:nvPicPr>
        <p:blipFill>
          <a:blip r:embed="rId2"/>
          <a:stretch>
            <a:fillRect/>
          </a:stretch>
        </p:blipFill>
        <p:spPr>
          <a:xfrm>
            <a:off x="531812" y="922616"/>
            <a:ext cx="6992304" cy="4319739"/>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86F41601-A02D-4A82-8B50-D9611895F4AB}"/>
              </a:ext>
            </a:extLst>
          </p:cNvPr>
          <p:cNvPicPr>
            <a:picLocks noChangeAspect="1"/>
          </p:cNvPicPr>
          <p:nvPr/>
        </p:nvPicPr>
        <p:blipFill>
          <a:blip r:embed="rId3"/>
          <a:stretch>
            <a:fillRect/>
          </a:stretch>
        </p:blipFill>
        <p:spPr>
          <a:xfrm>
            <a:off x="7524116" y="2018315"/>
            <a:ext cx="4423785" cy="42663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7421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Form- Area</a:t>
            </a:r>
          </a:p>
        </p:txBody>
      </p:sp>
      <p:pic>
        <p:nvPicPr>
          <p:cNvPr id="4" name="Immagine 3">
            <a:extLst>
              <a:ext uri="{FF2B5EF4-FFF2-40B4-BE49-F238E27FC236}">
                <a16:creationId xmlns:a16="http://schemas.microsoft.com/office/drawing/2014/main" id="{AB955D11-1419-477B-A6F3-91EB7BEB74DB}"/>
              </a:ext>
            </a:extLst>
          </p:cNvPr>
          <p:cNvPicPr>
            <a:picLocks noChangeAspect="1"/>
          </p:cNvPicPr>
          <p:nvPr/>
        </p:nvPicPr>
        <p:blipFill>
          <a:blip r:embed="rId2"/>
          <a:stretch>
            <a:fillRect/>
          </a:stretch>
        </p:blipFill>
        <p:spPr>
          <a:xfrm>
            <a:off x="1728132" y="1044160"/>
            <a:ext cx="8220832" cy="4617442"/>
          </a:xfrm>
          <a:prstGeom prst="rect">
            <a:avLst/>
          </a:prstGeom>
        </p:spPr>
      </p:pic>
    </p:spTree>
    <p:extLst>
      <p:ext uri="{BB962C8B-B14F-4D97-AF65-F5344CB8AC3E}">
        <p14:creationId xmlns:p14="http://schemas.microsoft.com/office/powerpoint/2010/main" val="384620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Form- Attributi</a:t>
            </a:r>
          </a:p>
        </p:txBody>
      </p:sp>
      <p:pic>
        <p:nvPicPr>
          <p:cNvPr id="5" name="Immagine 4">
            <a:extLst>
              <a:ext uri="{FF2B5EF4-FFF2-40B4-BE49-F238E27FC236}">
                <a16:creationId xmlns:a16="http://schemas.microsoft.com/office/drawing/2014/main" id="{275E1420-94A0-4FED-87D5-316E69BF4B57}"/>
              </a:ext>
            </a:extLst>
          </p:cNvPr>
          <p:cNvPicPr>
            <a:picLocks noChangeAspect="1"/>
          </p:cNvPicPr>
          <p:nvPr/>
        </p:nvPicPr>
        <p:blipFill>
          <a:blip r:embed="rId2"/>
          <a:stretch>
            <a:fillRect/>
          </a:stretch>
        </p:blipFill>
        <p:spPr>
          <a:xfrm>
            <a:off x="1560352" y="906011"/>
            <a:ext cx="9068120" cy="5068306"/>
          </a:xfrm>
          <a:prstGeom prst="rect">
            <a:avLst/>
          </a:prstGeom>
        </p:spPr>
      </p:pic>
    </p:spTree>
    <p:extLst>
      <p:ext uri="{BB962C8B-B14F-4D97-AF65-F5344CB8AC3E}">
        <p14:creationId xmlns:p14="http://schemas.microsoft.com/office/powerpoint/2010/main" val="291324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Form- Chiave Primaria</a:t>
            </a:r>
          </a:p>
        </p:txBody>
      </p:sp>
      <p:pic>
        <p:nvPicPr>
          <p:cNvPr id="4" name="Immagine 3">
            <a:extLst>
              <a:ext uri="{FF2B5EF4-FFF2-40B4-BE49-F238E27FC236}">
                <a16:creationId xmlns:a16="http://schemas.microsoft.com/office/drawing/2014/main" id="{97C5BAC1-1E31-4D62-8B86-2002CCA5F9BB}"/>
              </a:ext>
            </a:extLst>
          </p:cNvPr>
          <p:cNvPicPr>
            <a:picLocks noChangeAspect="1"/>
          </p:cNvPicPr>
          <p:nvPr/>
        </p:nvPicPr>
        <p:blipFill>
          <a:blip r:embed="rId2"/>
          <a:stretch>
            <a:fillRect/>
          </a:stretch>
        </p:blipFill>
        <p:spPr>
          <a:xfrm>
            <a:off x="711201" y="1110866"/>
            <a:ext cx="10922102" cy="47449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34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Form- Caricamento Dati</a:t>
            </a:r>
          </a:p>
        </p:txBody>
      </p:sp>
      <p:pic>
        <p:nvPicPr>
          <p:cNvPr id="5" name="Immagine 4">
            <a:extLst>
              <a:ext uri="{FF2B5EF4-FFF2-40B4-BE49-F238E27FC236}">
                <a16:creationId xmlns:a16="http://schemas.microsoft.com/office/drawing/2014/main" id="{231640FE-A0D5-4EA5-8BAD-815C731E529C}"/>
              </a:ext>
            </a:extLst>
          </p:cNvPr>
          <p:cNvPicPr>
            <a:picLocks noChangeAspect="1"/>
          </p:cNvPicPr>
          <p:nvPr/>
        </p:nvPicPr>
        <p:blipFill>
          <a:blip r:embed="rId2"/>
          <a:stretch>
            <a:fillRect/>
          </a:stretch>
        </p:blipFill>
        <p:spPr>
          <a:xfrm>
            <a:off x="1127431" y="1237376"/>
            <a:ext cx="8696078" cy="3506701"/>
          </a:xfrm>
          <a:prstGeom prst="rect">
            <a:avLst/>
          </a:prstGeom>
          <a:ln>
            <a:noFill/>
          </a:ln>
          <a:effectLst>
            <a:outerShdw blurRad="292100" dist="139700" dir="2700000" algn="tl" rotWithShape="0">
              <a:srgbClr val="333333">
                <a:alpha val="65000"/>
              </a:srgbClr>
            </a:outerShdw>
          </a:effectLst>
        </p:spPr>
      </p:pic>
      <p:sp>
        <p:nvSpPr>
          <p:cNvPr id="6" name="CasellaDiTesto 5">
            <a:extLst>
              <a:ext uri="{FF2B5EF4-FFF2-40B4-BE49-F238E27FC236}">
                <a16:creationId xmlns:a16="http://schemas.microsoft.com/office/drawing/2014/main" id="{C762DAB7-248C-46AC-8651-450A9EA3D6BD}"/>
              </a:ext>
            </a:extLst>
          </p:cNvPr>
          <p:cNvSpPr txBox="1"/>
          <p:nvPr/>
        </p:nvSpPr>
        <p:spPr>
          <a:xfrm>
            <a:off x="1585519" y="5075442"/>
            <a:ext cx="8598716" cy="755009"/>
          </a:xfrm>
          <a:prstGeom prst="rect">
            <a:avLst/>
          </a:prstGeom>
          <a:noFill/>
        </p:spPr>
        <p:txBody>
          <a:bodyPr wrap="none" lIns="0" tIns="0" rIns="0" bIns="0" rtlCol="0">
            <a:noAutofit/>
          </a:bodyPr>
          <a:lstStyle/>
          <a:p>
            <a:pPr marL="285750" indent="-285750">
              <a:lnSpc>
                <a:spcPct val="90000"/>
              </a:lnSpc>
              <a:buFont typeface="Arial" panose="020B0604020202020204" pitchFamily="34" charset="0"/>
              <a:buChar char="•"/>
            </a:pPr>
            <a:r>
              <a:rPr lang="it-IT" dirty="0"/>
              <a:t>Se la Chiave Primaria 	</a:t>
            </a:r>
            <a:r>
              <a:rPr lang="it-IT" b="1" dirty="0">
                <a:solidFill>
                  <a:srgbClr val="FF0000"/>
                </a:solidFill>
              </a:rPr>
              <a:t>E’ VUOTA 	</a:t>
            </a:r>
            <a:r>
              <a:rPr lang="it-IT" b="1" dirty="0">
                <a:solidFill>
                  <a:srgbClr val="00B0F0"/>
                </a:solidFill>
              </a:rPr>
              <a:t>CREA</a:t>
            </a:r>
            <a:r>
              <a:rPr lang="it-IT" dirty="0"/>
              <a:t> 		un nuovo record</a:t>
            </a:r>
          </a:p>
          <a:p>
            <a:pPr marL="285750" indent="-285750">
              <a:lnSpc>
                <a:spcPct val="90000"/>
              </a:lnSpc>
              <a:buFont typeface="Arial" panose="020B0604020202020204" pitchFamily="34" charset="0"/>
              <a:buChar char="•"/>
            </a:pPr>
            <a:r>
              <a:rPr lang="it-IT" dirty="0"/>
              <a:t>Se la Chiave Primaria 	</a:t>
            </a:r>
            <a:r>
              <a:rPr lang="it-IT" b="1" dirty="0">
                <a:solidFill>
                  <a:srgbClr val="FF0000"/>
                </a:solidFill>
              </a:rPr>
              <a:t>NON E’ VUOTA 	</a:t>
            </a:r>
            <a:r>
              <a:rPr lang="it-IT" b="1" dirty="0">
                <a:solidFill>
                  <a:srgbClr val="00B0F0"/>
                </a:solidFill>
              </a:rPr>
              <a:t>RECUPERA</a:t>
            </a:r>
            <a:r>
              <a:rPr lang="it-IT" dirty="0"/>
              <a:t> 	i dati dalla tabella </a:t>
            </a:r>
          </a:p>
        </p:txBody>
      </p:sp>
    </p:spTree>
    <p:extLst>
      <p:ext uri="{BB962C8B-B14F-4D97-AF65-F5344CB8AC3E}">
        <p14:creationId xmlns:p14="http://schemas.microsoft.com/office/powerpoint/2010/main" val="16359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Form- Elementi di Pagina</a:t>
            </a:r>
          </a:p>
        </p:txBody>
      </p:sp>
      <p:pic>
        <p:nvPicPr>
          <p:cNvPr id="9" name="Immagine 8">
            <a:extLst>
              <a:ext uri="{FF2B5EF4-FFF2-40B4-BE49-F238E27FC236}">
                <a16:creationId xmlns:a16="http://schemas.microsoft.com/office/drawing/2014/main" id="{4075D346-046F-4E7D-AC12-8932718D658D}"/>
              </a:ext>
            </a:extLst>
          </p:cNvPr>
          <p:cNvPicPr>
            <a:picLocks noChangeAspect="1"/>
          </p:cNvPicPr>
          <p:nvPr/>
        </p:nvPicPr>
        <p:blipFill>
          <a:blip r:embed="rId2"/>
          <a:stretch>
            <a:fillRect/>
          </a:stretch>
        </p:blipFill>
        <p:spPr>
          <a:xfrm>
            <a:off x="435760" y="906011"/>
            <a:ext cx="5658652" cy="3485625"/>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931F25D5-C9D9-4BE7-B186-4360B122AA5B}"/>
              </a:ext>
            </a:extLst>
          </p:cNvPr>
          <p:cNvPicPr>
            <a:picLocks noChangeAspect="1"/>
          </p:cNvPicPr>
          <p:nvPr/>
        </p:nvPicPr>
        <p:blipFill>
          <a:blip r:embed="rId3"/>
          <a:stretch>
            <a:fillRect/>
          </a:stretch>
        </p:blipFill>
        <p:spPr>
          <a:xfrm>
            <a:off x="5966012" y="3077445"/>
            <a:ext cx="5691000" cy="3106555"/>
          </a:xfrm>
          <a:prstGeom prst="rect">
            <a:avLst/>
          </a:prstGeom>
          <a:ln>
            <a:noFill/>
          </a:ln>
          <a:effectLst>
            <a:outerShdw blurRad="292100" dist="139700" dir="2700000" algn="tl" rotWithShape="0">
              <a:srgbClr val="333333">
                <a:alpha val="65000"/>
              </a:srgbClr>
            </a:outerShdw>
          </a:effectLst>
        </p:spPr>
      </p:pic>
      <p:pic>
        <p:nvPicPr>
          <p:cNvPr id="11" name="Immagine 10">
            <a:extLst>
              <a:ext uri="{FF2B5EF4-FFF2-40B4-BE49-F238E27FC236}">
                <a16:creationId xmlns:a16="http://schemas.microsoft.com/office/drawing/2014/main" id="{44ECC8FB-7571-4423-AA65-ABC867E13A6B}"/>
              </a:ext>
            </a:extLst>
          </p:cNvPr>
          <p:cNvPicPr>
            <a:picLocks noChangeAspect="1"/>
          </p:cNvPicPr>
          <p:nvPr/>
        </p:nvPicPr>
        <p:blipFill>
          <a:blip r:embed="rId4"/>
          <a:stretch>
            <a:fillRect/>
          </a:stretch>
        </p:blipFill>
        <p:spPr>
          <a:xfrm>
            <a:off x="7732225" y="406400"/>
            <a:ext cx="2424826" cy="2347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30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Form- Pulsanti - CREATE</a:t>
            </a:r>
          </a:p>
        </p:txBody>
      </p:sp>
      <p:pic>
        <p:nvPicPr>
          <p:cNvPr id="4" name="Immagine 3">
            <a:extLst>
              <a:ext uri="{FF2B5EF4-FFF2-40B4-BE49-F238E27FC236}">
                <a16:creationId xmlns:a16="http://schemas.microsoft.com/office/drawing/2014/main" id="{EDF2B674-1668-49FE-BBE5-475C54E84B86}"/>
              </a:ext>
            </a:extLst>
          </p:cNvPr>
          <p:cNvPicPr>
            <a:picLocks noChangeAspect="1"/>
          </p:cNvPicPr>
          <p:nvPr/>
        </p:nvPicPr>
        <p:blipFill>
          <a:blip r:embed="rId2"/>
          <a:stretch>
            <a:fillRect/>
          </a:stretch>
        </p:blipFill>
        <p:spPr>
          <a:xfrm>
            <a:off x="1908029" y="1062181"/>
            <a:ext cx="8631893" cy="4922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4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Form- Pulsanti - SAVE</a:t>
            </a:r>
          </a:p>
        </p:txBody>
      </p:sp>
      <p:pic>
        <p:nvPicPr>
          <p:cNvPr id="5" name="Immagine 4">
            <a:extLst>
              <a:ext uri="{FF2B5EF4-FFF2-40B4-BE49-F238E27FC236}">
                <a16:creationId xmlns:a16="http://schemas.microsoft.com/office/drawing/2014/main" id="{69E467F7-D03E-4858-8F11-16677CE647F4}"/>
              </a:ext>
            </a:extLst>
          </p:cNvPr>
          <p:cNvPicPr>
            <a:picLocks noChangeAspect="1"/>
          </p:cNvPicPr>
          <p:nvPr/>
        </p:nvPicPr>
        <p:blipFill>
          <a:blip r:embed="rId2"/>
          <a:stretch>
            <a:fillRect/>
          </a:stretch>
        </p:blipFill>
        <p:spPr>
          <a:xfrm>
            <a:off x="1440872" y="1114099"/>
            <a:ext cx="8759631" cy="50142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640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Form- Pulsanti - DELETE</a:t>
            </a:r>
          </a:p>
        </p:txBody>
      </p:sp>
      <p:pic>
        <p:nvPicPr>
          <p:cNvPr id="4" name="Immagine 3">
            <a:extLst>
              <a:ext uri="{FF2B5EF4-FFF2-40B4-BE49-F238E27FC236}">
                <a16:creationId xmlns:a16="http://schemas.microsoft.com/office/drawing/2014/main" id="{7D856EA7-198A-4803-84C0-06770F98E1E2}"/>
              </a:ext>
            </a:extLst>
          </p:cNvPr>
          <p:cNvPicPr>
            <a:picLocks noChangeAspect="1"/>
          </p:cNvPicPr>
          <p:nvPr/>
        </p:nvPicPr>
        <p:blipFill>
          <a:blip r:embed="rId2"/>
          <a:stretch>
            <a:fillRect/>
          </a:stretch>
        </p:blipFill>
        <p:spPr>
          <a:xfrm>
            <a:off x="1614157" y="1082843"/>
            <a:ext cx="8960509" cy="51470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367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2554" y="206231"/>
            <a:ext cx="2792245" cy="2792245"/>
          </a:xfrm>
          <a:prstGeom prst="rect">
            <a:avLst/>
          </a:prstGeom>
        </p:spPr>
      </p:pic>
      <p:sp>
        <p:nvSpPr>
          <p:cNvPr id="8" name="Title 3"/>
          <p:cNvSpPr>
            <a:spLocks noGrp="1"/>
          </p:cNvSpPr>
          <p:nvPr>
            <p:ph type="ctrTitle"/>
          </p:nvPr>
        </p:nvSpPr>
        <p:spPr>
          <a:xfrm>
            <a:off x="313698" y="2791969"/>
            <a:ext cx="11125199" cy="1470025"/>
          </a:xfrm>
        </p:spPr>
        <p:txBody>
          <a:bodyPr/>
          <a:lstStyle/>
          <a:p>
            <a:pPr algn="ctr"/>
            <a:r>
              <a:rPr lang="it-IT" b="1" dirty="0"/>
              <a:t>Corso APEX ODCEC Milano:</a:t>
            </a:r>
            <a:br>
              <a:rPr lang="it-IT" b="1" dirty="0"/>
            </a:br>
            <a:r>
              <a:rPr lang="it-IT" b="1" dirty="0"/>
              <a:t>23-Set-22 - 27-Gen-23</a:t>
            </a:r>
            <a:endParaRPr lang="en-US" b="1" dirty="0"/>
          </a:p>
        </p:txBody>
      </p:sp>
      <p:sp>
        <p:nvSpPr>
          <p:cNvPr id="4" name="Title 3">
            <a:extLst>
              <a:ext uri="{FF2B5EF4-FFF2-40B4-BE49-F238E27FC236}">
                <a16:creationId xmlns:a16="http://schemas.microsoft.com/office/drawing/2014/main" id="{258DB05E-ABCA-4D57-91B9-19E9AA53AFDF}"/>
              </a:ext>
            </a:extLst>
          </p:cNvPr>
          <p:cNvSpPr txBox="1">
            <a:spLocks/>
          </p:cNvSpPr>
          <p:nvPr/>
        </p:nvSpPr>
        <p:spPr>
          <a:xfrm>
            <a:off x="6748273" y="5285232"/>
            <a:ext cx="5586984"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Ing. Roberto Capancioni</a:t>
            </a:r>
            <a:endParaRPr lang="en-US" sz="3200" b="1" dirty="0"/>
          </a:p>
        </p:txBody>
      </p:sp>
      <p:sp>
        <p:nvSpPr>
          <p:cNvPr id="5" name="Title 3">
            <a:extLst>
              <a:ext uri="{FF2B5EF4-FFF2-40B4-BE49-F238E27FC236}">
                <a16:creationId xmlns:a16="http://schemas.microsoft.com/office/drawing/2014/main" id="{14F8B358-9741-4437-A404-A2AE3087B4C7}"/>
              </a:ext>
            </a:extLst>
          </p:cNvPr>
          <p:cNvSpPr txBox="1">
            <a:spLocks/>
          </p:cNvSpPr>
          <p:nvPr/>
        </p:nvSpPr>
        <p:spPr>
          <a:xfrm>
            <a:off x="804671" y="5285232"/>
            <a:ext cx="4329391"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10 Ottobre 2022</a:t>
            </a:r>
            <a:endParaRPr lang="en-US" sz="3200" b="1" dirty="0"/>
          </a:p>
        </p:txBody>
      </p:sp>
    </p:spTree>
    <p:extLst>
      <p:ext uri="{BB962C8B-B14F-4D97-AF65-F5344CB8AC3E}">
        <p14:creationId xmlns:p14="http://schemas.microsoft.com/office/powerpoint/2010/main" val="35400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Form- Pulsanti - CANCEL</a:t>
            </a:r>
          </a:p>
        </p:txBody>
      </p:sp>
      <p:pic>
        <p:nvPicPr>
          <p:cNvPr id="5" name="Immagine 4">
            <a:extLst>
              <a:ext uri="{FF2B5EF4-FFF2-40B4-BE49-F238E27FC236}">
                <a16:creationId xmlns:a16="http://schemas.microsoft.com/office/drawing/2014/main" id="{DFDE90D2-7A91-4D14-AB54-0823D42D44A6}"/>
              </a:ext>
            </a:extLst>
          </p:cNvPr>
          <p:cNvPicPr>
            <a:picLocks noChangeAspect="1"/>
          </p:cNvPicPr>
          <p:nvPr/>
        </p:nvPicPr>
        <p:blipFill>
          <a:blip r:embed="rId2"/>
          <a:stretch>
            <a:fillRect/>
          </a:stretch>
        </p:blipFill>
        <p:spPr>
          <a:xfrm>
            <a:off x="1625599" y="1159620"/>
            <a:ext cx="8780607" cy="46679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954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Form- Processo su click Pulsante</a:t>
            </a:r>
          </a:p>
        </p:txBody>
      </p:sp>
      <p:pic>
        <p:nvPicPr>
          <p:cNvPr id="4" name="Immagine 3">
            <a:extLst>
              <a:ext uri="{FF2B5EF4-FFF2-40B4-BE49-F238E27FC236}">
                <a16:creationId xmlns:a16="http://schemas.microsoft.com/office/drawing/2014/main" id="{D6A2154D-EB8A-4BB7-8B69-5B7E86F3D991}"/>
              </a:ext>
            </a:extLst>
          </p:cNvPr>
          <p:cNvPicPr>
            <a:picLocks noChangeAspect="1"/>
          </p:cNvPicPr>
          <p:nvPr/>
        </p:nvPicPr>
        <p:blipFill>
          <a:blip r:embed="rId2"/>
          <a:stretch>
            <a:fillRect/>
          </a:stretch>
        </p:blipFill>
        <p:spPr>
          <a:xfrm>
            <a:off x="2449586" y="921986"/>
            <a:ext cx="8559566" cy="5014028"/>
          </a:xfrm>
          <a:prstGeom prst="rect">
            <a:avLst/>
          </a:prstGeom>
        </p:spPr>
      </p:pic>
      <p:sp>
        <p:nvSpPr>
          <p:cNvPr id="6" name="CasellaDiTesto 5">
            <a:extLst>
              <a:ext uri="{FF2B5EF4-FFF2-40B4-BE49-F238E27FC236}">
                <a16:creationId xmlns:a16="http://schemas.microsoft.com/office/drawing/2014/main" id="{36B0F210-AB38-4AA9-902B-A714072E0EE6}"/>
              </a:ext>
            </a:extLst>
          </p:cNvPr>
          <p:cNvSpPr txBox="1"/>
          <p:nvPr/>
        </p:nvSpPr>
        <p:spPr>
          <a:xfrm>
            <a:off x="531812" y="4754461"/>
            <a:ext cx="4765539" cy="914400"/>
          </a:xfrm>
          <a:prstGeom prst="rect">
            <a:avLst/>
          </a:prstGeom>
          <a:noFill/>
        </p:spPr>
        <p:txBody>
          <a:bodyPr wrap="none" lIns="0" tIns="0" rIns="0" bIns="0" rtlCol="0">
            <a:noAutofit/>
          </a:bodyPr>
          <a:lstStyle/>
          <a:p>
            <a:pPr marL="285750" indent="-285750">
              <a:lnSpc>
                <a:spcPct val="90000"/>
              </a:lnSpc>
              <a:buFont typeface="Arial" panose="020B0604020202020204" pitchFamily="34" charset="0"/>
              <a:buChar char="•"/>
            </a:pPr>
            <a:r>
              <a:rPr lang="it-IT" b="1" dirty="0">
                <a:solidFill>
                  <a:srgbClr val="FF0000"/>
                </a:solidFill>
              </a:rPr>
              <a:t>INSERT	– Inserisce Nuovo Record</a:t>
            </a:r>
          </a:p>
          <a:p>
            <a:pPr marL="285750" indent="-285750">
              <a:lnSpc>
                <a:spcPct val="90000"/>
              </a:lnSpc>
              <a:buFont typeface="Arial" panose="020B0604020202020204" pitchFamily="34" charset="0"/>
              <a:buChar char="•"/>
            </a:pPr>
            <a:r>
              <a:rPr lang="it-IT" b="1" dirty="0">
                <a:solidFill>
                  <a:srgbClr val="FF0000"/>
                </a:solidFill>
              </a:rPr>
              <a:t>UPDATE	– Modifica Record Esistente</a:t>
            </a:r>
          </a:p>
          <a:p>
            <a:pPr marL="285750" indent="-285750">
              <a:lnSpc>
                <a:spcPct val="90000"/>
              </a:lnSpc>
              <a:buFont typeface="Arial" panose="020B0604020202020204" pitchFamily="34" charset="0"/>
              <a:buChar char="•"/>
            </a:pPr>
            <a:r>
              <a:rPr lang="it-IT" b="1" dirty="0">
                <a:solidFill>
                  <a:srgbClr val="FF0000"/>
                </a:solidFill>
              </a:rPr>
              <a:t>DELETE 	– Elimina Record Esistente</a:t>
            </a:r>
          </a:p>
        </p:txBody>
      </p:sp>
      <p:sp>
        <p:nvSpPr>
          <p:cNvPr id="7" name="CasellaDiTesto 6">
            <a:extLst>
              <a:ext uri="{FF2B5EF4-FFF2-40B4-BE49-F238E27FC236}">
                <a16:creationId xmlns:a16="http://schemas.microsoft.com/office/drawing/2014/main" id="{40E0CE78-5375-4A8B-B78C-D07075582283}"/>
              </a:ext>
            </a:extLst>
          </p:cNvPr>
          <p:cNvSpPr txBox="1"/>
          <p:nvPr/>
        </p:nvSpPr>
        <p:spPr>
          <a:xfrm>
            <a:off x="821528" y="4030108"/>
            <a:ext cx="4186106" cy="914400"/>
          </a:xfrm>
          <a:prstGeom prst="rect">
            <a:avLst/>
          </a:prstGeom>
          <a:noFill/>
        </p:spPr>
        <p:txBody>
          <a:bodyPr wrap="none" lIns="0" tIns="0" rIns="0" bIns="0" rtlCol="0">
            <a:noAutofit/>
          </a:bodyPr>
          <a:lstStyle/>
          <a:p>
            <a:pPr>
              <a:lnSpc>
                <a:spcPct val="90000"/>
              </a:lnSpc>
            </a:pPr>
            <a:r>
              <a:rPr lang="it-IT" dirty="0">
                <a:solidFill>
                  <a:srgbClr val="00B0F0"/>
                </a:solidFill>
              </a:rPr>
              <a:t>QUESTA ATTIVITA’ LA FA SEMPRE IL SISTEMA</a:t>
            </a:r>
          </a:p>
          <a:p>
            <a:pPr>
              <a:lnSpc>
                <a:spcPct val="90000"/>
              </a:lnSpc>
            </a:pPr>
            <a:r>
              <a:rPr lang="it-IT" dirty="0">
                <a:solidFill>
                  <a:srgbClr val="00B0F0"/>
                </a:solidFill>
              </a:rPr>
              <a:t>NON SI FA MAI MANUALMENTE</a:t>
            </a:r>
          </a:p>
        </p:txBody>
      </p:sp>
    </p:spTree>
    <p:extLst>
      <p:ext uri="{BB962C8B-B14F-4D97-AF65-F5344CB8AC3E}">
        <p14:creationId xmlns:p14="http://schemas.microsoft.com/office/powerpoint/2010/main" val="3134603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6170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64FC8D-512D-DB4A-92DC-EAB0779CBA6D}"/>
              </a:ext>
            </a:extLst>
          </p:cNvPr>
          <p:cNvSpPr txBox="1">
            <a:spLocks/>
          </p:cNvSpPr>
          <p:nvPr/>
        </p:nvSpPr>
        <p:spPr>
          <a:xfrm>
            <a:off x="578633" y="181765"/>
            <a:ext cx="11125200" cy="84328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t>Chi </a:t>
            </a:r>
            <a:r>
              <a:rPr lang="en-US" dirty="0" err="1"/>
              <a:t>Sono</a:t>
            </a:r>
            <a:br>
              <a:rPr lang="en-US" dirty="0"/>
            </a:br>
            <a:endParaRPr lang="en-US" sz="2000" dirty="0">
              <a:solidFill>
                <a:srgbClr val="FF0000"/>
              </a:solidFill>
            </a:endParaRPr>
          </a:p>
        </p:txBody>
      </p:sp>
      <p:pic>
        <p:nvPicPr>
          <p:cNvPr id="3" name="Immagine 2" descr="Immagine che contiene persona, uomo, esterni, abbigliamento&#10;&#10;Descrizione generata automaticamente">
            <a:extLst>
              <a:ext uri="{FF2B5EF4-FFF2-40B4-BE49-F238E27FC236}">
                <a16:creationId xmlns:a16="http://schemas.microsoft.com/office/drawing/2014/main" id="{3EFCD16E-5D81-4D46-A641-5A1F4187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945" y="1025047"/>
            <a:ext cx="3940607" cy="3940607"/>
          </a:xfrm>
          <a:prstGeom prst="rect">
            <a:avLst/>
          </a:prstGeom>
        </p:spPr>
      </p:pic>
      <p:sp>
        <p:nvSpPr>
          <p:cNvPr id="7" name="Content Placeholder 2">
            <a:extLst>
              <a:ext uri="{FF2B5EF4-FFF2-40B4-BE49-F238E27FC236}">
                <a16:creationId xmlns:a16="http://schemas.microsoft.com/office/drawing/2014/main" id="{4BAF7099-CE73-415A-873E-BDF636B85923}"/>
              </a:ext>
            </a:extLst>
          </p:cNvPr>
          <p:cNvSpPr txBox="1">
            <a:spLocks/>
          </p:cNvSpPr>
          <p:nvPr/>
        </p:nvSpPr>
        <p:spPr>
          <a:xfrm>
            <a:off x="670673" y="1214202"/>
            <a:ext cx="6386232" cy="4429596"/>
          </a:xfrm>
          <a:prstGeom prst="rect">
            <a:avLst/>
          </a:prstGeom>
        </p:spPr>
        <p:txBody>
          <a:bodyPr lIns="91412" tIns="45707" rIns="91412" bIns="45707"/>
          <a:lstStyle>
            <a:lvl1pPr marL="228581" indent="-228581" algn="l" defTabSz="914323"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879" indent="-228581" algn="l" defTabSz="914323"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459"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040"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62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20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78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363"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94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74298" lvl="1" indent="0">
              <a:lnSpc>
                <a:spcPct val="100000"/>
              </a:lnSpc>
              <a:spcBef>
                <a:spcPts val="0"/>
              </a:spcBef>
              <a:spcAft>
                <a:spcPts val="1200"/>
              </a:spcAft>
              <a:buNone/>
            </a:pPr>
            <a:r>
              <a:rPr lang="it-IT" sz="2800" dirty="0">
                <a:solidFill>
                  <a:schemeClr val="tx2"/>
                </a:solidFill>
              </a:rPr>
              <a:t>Ing. Roberto Capancioni</a:t>
            </a:r>
          </a:p>
          <a:p>
            <a:pPr lvl="1">
              <a:lnSpc>
                <a:spcPct val="100000"/>
              </a:lnSpc>
              <a:spcBef>
                <a:spcPts val="0"/>
              </a:spcBef>
              <a:spcAft>
                <a:spcPts val="1200"/>
              </a:spcAft>
            </a:pPr>
            <a:r>
              <a:rPr lang="it-IT" sz="2800" dirty="0">
                <a:solidFill>
                  <a:schemeClr val="tx2"/>
                </a:solidFill>
              </a:rPr>
              <a:t>Sviluppo Oracle APEX</a:t>
            </a: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r>
              <a:rPr lang="it-IT" sz="2800" dirty="0">
                <a:solidFill>
                  <a:schemeClr val="tx2"/>
                </a:solidFill>
              </a:rPr>
              <a:t>Board </a:t>
            </a:r>
            <a:r>
              <a:rPr lang="it-IT" sz="2800" dirty="0" err="1">
                <a:solidFill>
                  <a:schemeClr val="tx2"/>
                </a:solidFill>
              </a:rPr>
              <a:t>Member</a:t>
            </a:r>
            <a:r>
              <a:rPr lang="it-IT" sz="2800" dirty="0">
                <a:solidFill>
                  <a:schemeClr val="tx2"/>
                </a:solidFill>
              </a:rPr>
              <a:t> ITOUG</a:t>
            </a:r>
          </a:p>
          <a:p>
            <a:pPr marL="274298" lvl="1" indent="0">
              <a:lnSpc>
                <a:spcPct val="100000"/>
              </a:lnSpc>
              <a:spcBef>
                <a:spcPts val="0"/>
              </a:spcBef>
              <a:spcAft>
                <a:spcPts val="1200"/>
              </a:spcAft>
              <a:buNone/>
            </a:pPr>
            <a:endParaRPr lang="it-IT" sz="2800" dirty="0">
              <a:solidFill>
                <a:schemeClr val="tx2"/>
              </a:solidFill>
            </a:endParaRPr>
          </a:p>
        </p:txBody>
      </p:sp>
      <p:pic>
        <p:nvPicPr>
          <p:cNvPr id="5" name="Immagine 4">
            <a:extLst>
              <a:ext uri="{FF2B5EF4-FFF2-40B4-BE49-F238E27FC236}">
                <a16:creationId xmlns:a16="http://schemas.microsoft.com/office/drawing/2014/main" id="{B3D90237-C06D-4B18-87EB-018F1FF26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596" y="4734541"/>
            <a:ext cx="2286000" cy="628650"/>
          </a:xfrm>
          <a:prstGeom prst="rect">
            <a:avLst/>
          </a:prstGeom>
        </p:spPr>
      </p:pic>
      <p:pic>
        <p:nvPicPr>
          <p:cNvPr id="10" name="Immagine 9">
            <a:extLst>
              <a:ext uri="{FF2B5EF4-FFF2-40B4-BE49-F238E27FC236}">
                <a16:creationId xmlns:a16="http://schemas.microsoft.com/office/drawing/2014/main" id="{10587889-232F-4892-971B-DA56865E67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8596" y="2376650"/>
            <a:ext cx="3311100" cy="1195443"/>
          </a:xfrm>
          <a:prstGeom prst="rect">
            <a:avLst/>
          </a:prstGeom>
        </p:spPr>
      </p:pic>
      <p:sp>
        <p:nvSpPr>
          <p:cNvPr id="11" name="CasellaDiTesto 10">
            <a:extLst>
              <a:ext uri="{FF2B5EF4-FFF2-40B4-BE49-F238E27FC236}">
                <a16:creationId xmlns:a16="http://schemas.microsoft.com/office/drawing/2014/main" id="{3E4BAA3F-3D9D-4FA1-B15D-C1AE245A318E}"/>
              </a:ext>
            </a:extLst>
          </p:cNvPr>
          <p:cNvSpPr txBox="1"/>
          <p:nvPr/>
        </p:nvSpPr>
        <p:spPr>
          <a:xfrm>
            <a:off x="6358855" y="5363191"/>
            <a:ext cx="4404220" cy="914400"/>
          </a:xfrm>
          <a:prstGeom prst="rect">
            <a:avLst/>
          </a:prstGeom>
          <a:noFill/>
        </p:spPr>
        <p:txBody>
          <a:bodyPr wrap="none" lIns="0" tIns="0" rIns="0" bIns="0" rtlCol="0">
            <a:noAutofit/>
          </a:bodyPr>
          <a:lstStyle/>
          <a:p>
            <a:pPr>
              <a:lnSpc>
                <a:spcPct val="90000"/>
              </a:lnSpc>
            </a:pPr>
            <a:r>
              <a:rPr lang="it-IT" dirty="0"/>
              <a:t>     Email: </a:t>
            </a:r>
            <a:r>
              <a:rPr lang="it-IT" dirty="0">
                <a:hlinkClick r:id="rId6"/>
              </a:rPr>
              <a:t>sviluppo@capancioni.com</a:t>
            </a:r>
            <a:endParaRPr lang="it-IT" dirty="0"/>
          </a:p>
          <a:p>
            <a:pPr>
              <a:lnSpc>
                <a:spcPct val="90000"/>
              </a:lnSpc>
            </a:pPr>
            <a:r>
              <a:rPr lang="it-IT" dirty="0"/>
              <a:t>Linkedin: </a:t>
            </a:r>
            <a:r>
              <a:rPr lang="it-IT" dirty="0">
                <a:hlinkClick r:id="rId7"/>
              </a:rPr>
              <a:t>https://www.linkedin.com/in/robertocapancioni</a:t>
            </a:r>
            <a:endParaRPr lang="it-IT" dirty="0"/>
          </a:p>
          <a:p>
            <a:pPr>
              <a:lnSpc>
                <a:spcPct val="90000"/>
              </a:lnSpc>
            </a:pPr>
            <a:r>
              <a:rPr lang="it-IT" dirty="0"/>
              <a:t>   ITOUG: </a:t>
            </a:r>
            <a:r>
              <a:rPr lang="it-IT" dirty="0">
                <a:hlinkClick r:id="rId8"/>
              </a:rPr>
              <a:t>https://itoug.it</a:t>
            </a:r>
            <a:endParaRPr lang="it-IT" dirty="0"/>
          </a:p>
          <a:p>
            <a:pPr>
              <a:lnSpc>
                <a:spcPct val="90000"/>
              </a:lnSpc>
            </a:pPr>
            <a:endParaRPr lang="it-IT" dirty="0"/>
          </a:p>
          <a:p>
            <a:pPr>
              <a:lnSpc>
                <a:spcPct val="90000"/>
              </a:lnSpc>
            </a:pPr>
            <a:endParaRPr lang="it-IT" dirty="0"/>
          </a:p>
        </p:txBody>
      </p:sp>
    </p:spTree>
    <p:extLst>
      <p:ext uri="{BB962C8B-B14F-4D97-AF65-F5344CB8AC3E}">
        <p14:creationId xmlns:p14="http://schemas.microsoft.com/office/powerpoint/2010/main" val="168273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4</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Report e Form</a:t>
            </a:r>
            <a:endParaRPr lang="x-none" dirty="0">
              <a:latin typeface="Georgia" panose="02040502050405020303" pitchFamily="18" charset="0"/>
            </a:endParaRPr>
          </a:p>
        </p:txBody>
      </p:sp>
    </p:spTree>
    <p:extLst>
      <p:ext uri="{BB962C8B-B14F-4D97-AF65-F5344CB8AC3E}">
        <p14:creationId xmlns:p14="http://schemas.microsoft.com/office/powerpoint/2010/main" val="246745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I Dati</a:t>
            </a:r>
          </a:p>
        </p:txBody>
      </p:sp>
      <p:pic>
        <p:nvPicPr>
          <p:cNvPr id="4" name="Immagine 3">
            <a:extLst>
              <a:ext uri="{FF2B5EF4-FFF2-40B4-BE49-F238E27FC236}">
                <a16:creationId xmlns:a16="http://schemas.microsoft.com/office/drawing/2014/main" id="{9B2B8556-0693-4C1C-8B31-1A8D39C852B6}"/>
              </a:ext>
            </a:extLst>
          </p:cNvPr>
          <p:cNvPicPr>
            <a:picLocks noChangeAspect="1"/>
          </p:cNvPicPr>
          <p:nvPr/>
        </p:nvPicPr>
        <p:blipFill>
          <a:blip r:embed="rId2"/>
          <a:stretch>
            <a:fillRect/>
          </a:stretch>
        </p:blipFill>
        <p:spPr>
          <a:xfrm>
            <a:off x="2512702" y="567442"/>
            <a:ext cx="7163421" cy="5723116"/>
          </a:xfrm>
          <a:prstGeom prst="rect">
            <a:avLst/>
          </a:prstGeom>
        </p:spPr>
      </p:pic>
    </p:spTree>
    <p:extLst>
      <p:ext uri="{BB962C8B-B14F-4D97-AF65-F5344CB8AC3E}">
        <p14:creationId xmlns:p14="http://schemas.microsoft.com/office/powerpoint/2010/main" val="235332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Report Interattivo</a:t>
            </a:r>
          </a:p>
        </p:txBody>
      </p:sp>
      <p:pic>
        <p:nvPicPr>
          <p:cNvPr id="4" name="Immagine 3">
            <a:extLst>
              <a:ext uri="{FF2B5EF4-FFF2-40B4-BE49-F238E27FC236}">
                <a16:creationId xmlns:a16="http://schemas.microsoft.com/office/drawing/2014/main" id="{1798D486-A3E8-4E81-845B-8373E3DB9D9A}"/>
              </a:ext>
            </a:extLst>
          </p:cNvPr>
          <p:cNvPicPr>
            <a:picLocks noChangeAspect="1"/>
          </p:cNvPicPr>
          <p:nvPr/>
        </p:nvPicPr>
        <p:blipFill>
          <a:blip r:embed="rId2"/>
          <a:stretch>
            <a:fillRect/>
          </a:stretch>
        </p:blipFill>
        <p:spPr>
          <a:xfrm>
            <a:off x="367403" y="1103063"/>
            <a:ext cx="5468092" cy="4651873"/>
          </a:xfrm>
          <a:prstGeom prst="rect">
            <a:avLst/>
          </a:prstGeom>
          <a:ln>
            <a:noFill/>
          </a:ln>
          <a:effectLst>
            <a:outerShdw blurRad="292100" dist="139700" dir="2700000" algn="tl" rotWithShape="0">
              <a:srgbClr val="333333">
                <a:alpha val="65000"/>
              </a:srgbClr>
            </a:outerShdw>
          </a:effectLst>
        </p:spPr>
      </p:pic>
      <p:pic>
        <p:nvPicPr>
          <p:cNvPr id="6" name="Immagine 5">
            <a:extLst>
              <a:ext uri="{FF2B5EF4-FFF2-40B4-BE49-F238E27FC236}">
                <a16:creationId xmlns:a16="http://schemas.microsoft.com/office/drawing/2014/main" id="{91FBC2FF-8972-498B-825F-6141602F693F}"/>
              </a:ext>
            </a:extLst>
          </p:cNvPr>
          <p:cNvPicPr>
            <a:picLocks noChangeAspect="1"/>
          </p:cNvPicPr>
          <p:nvPr/>
        </p:nvPicPr>
        <p:blipFill>
          <a:blip r:embed="rId3"/>
          <a:stretch>
            <a:fillRect/>
          </a:stretch>
        </p:blipFill>
        <p:spPr>
          <a:xfrm>
            <a:off x="6094412" y="1250163"/>
            <a:ext cx="5509932" cy="47989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020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Report Interattivo 2</a:t>
            </a:r>
          </a:p>
        </p:txBody>
      </p:sp>
      <p:pic>
        <p:nvPicPr>
          <p:cNvPr id="5" name="Immagine 4">
            <a:extLst>
              <a:ext uri="{FF2B5EF4-FFF2-40B4-BE49-F238E27FC236}">
                <a16:creationId xmlns:a16="http://schemas.microsoft.com/office/drawing/2014/main" id="{1C446195-5CF6-4B71-ACEC-EC04DEB5889C}"/>
              </a:ext>
            </a:extLst>
          </p:cNvPr>
          <p:cNvPicPr>
            <a:picLocks noChangeAspect="1"/>
          </p:cNvPicPr>
          <p:nvPr/>
        </p:nvPicPr>
        <p:blipFill>
          <a:blip r:embed="rId2"/>
          <a:stretch>
            <a:fillRect/>
          </a:stretch>
        </p:blipFill>
        <p:spPr>
          <a:xfrm>
            <a:off x="397588" y="906011"/>
            <a:ext cx="4306964" cy="3258919"/>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0CE4F9FC-D898-4ED7-9485-EE7F6A722E41}"/>
              </a:ext>
            </a:extLst>
          </p:cNvPr>
          <p:cNvPicPr>
            <a:picLocks noChangeAspect="1"/>
          </p:cNvPicPr>
          <p:nvPr/>
        </p:nvPicPr>
        <p:blipFill>
          <a:blip r:embed="rId3"/>
          <a:stretch>
            <a:fillRect/>
          </a:stretch>
        </p:blipFill>
        <p:spPr>
          <a:xfrm>
            <a:off x="4278385" y="1959044"/>
            <a:ext cx="4553586" cy="3449687"/>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9C78922D-9491-4880-849D-E5EBB53C3BD2}"/>
              </a:ext>
            </a:extLst>
          </p:cNvPr>
          <p:cNvPicPr>
            <a:picLocks noChangeAspect="1"/>
          </p:cNvPicPr>
          <p:nvPr/>
        </p:nvPicPr>
        <p:blipFill>
          <a:blip r:embed="rId4"/>
          <a:stretch>
            <a:fillRect/>
          </a:stretch>
        </p:blipFill>
        <p:spPr>
          <a:xfrm>
            <a:off x="7239928" y="548212"/>
            <a:ext cx="4227822" cy="31992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429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Report Interattivo - Area</a:t>
            </a:r>
          </a:p>
        </p:txBody>
      </p:sp>
      <p:pic>
        <p:nvPicPr>
          <p:cNvPr id="7" name="Immagine 6">
            <a:extLst>
              <a:ext uri="{FF2B5EF4-FFF2-40B4-BE49-F238E27FC236}">
                <a16:creationId xmlns:a16="http://schemas.microsoft.com/office/drawing/2014/main" id="{7BEEABC1-5ACD-4A29-AACE-5CB5BA127AAA}"/>
              </a:ext>
            </a:extLst>
          </p:cNvPr>
          <p:cNvPicPr>
            <a:picLocks noChangeAspect="1"/>
          </p:cNvPicPr>
          <p:nvPr/>
        </p:nvPicPr>
        <p:blipFill>
          <a:blip r:embed="rId2"/>
          <a:stretch>
            <a:fillRect/>
          </a:stretch>
        </p:blipFill>
        <p:spPr>
          <a:xfrm>
            <a:off x="1043541" y="906011"/>
            <a:ext cx="9344957" cy="49022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86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19767E-BE2C-4DBD-8ADE-548FC37F7A83}"/>
              </a:ext>
            </a:extLst>
          </p:cNvPr>
          <p:cNvSpPr>
            <a:spLocks noGrp="1"/>
          </p:cNvSpPr>
          <p:nvPr>
            <p:ph type="title"/>
          </p:nvPr>
        </p:nvSpPr>
        <p:spPr>
          <a:xfrm>
            <a:off x="531812" y="406400"/>
            <a:ext cx="11125200" cy="499611"/>
          </a:xfrm>
        </p:spPr>
        <p:txBody>
          <a:bodyPr/>
          <a:lstStyle/>
          <a:p>
            <a:r>
              <a:rPr lang="it-IT" dirty="0"/>
              <a:t>Esercizio 1: Report Interattivo - Attributi</a:t>
            </a:r>
          </a:p>
        </p:txBody>
      </p:sp>
      <p:pic>
        <p:nvPicPr>
          <p:cNvPr id="4" name="Immagine 3">
            <a:extLst>
              <a:ext uri="{FF2B5EF4-FFF2-40B4-BE49-F238E27FC236}">
                <a16:creationId xmlns:a16="http://schemas.microsoft.com/office/drawing/2014/main" id="{C850066F-75A8-4312-84B4-18D22C0B764B}"/>
              </a:ext>
            </a:extLst>
          </p:cNvPr>
          <p:cNvPicPr>
            <a:picLocks noChangeAspect="1"/>
          </p:cNvPicPr>
          <p:nvPr/>
        </p:nvPicPr>
        <p:blipFill>
          <a:blip r:embed="rId2"/>
          <a:stretch>
            <a:fillRect/>
          </a:stretch>
        </p:blipFill>
        <p:spPr>
          <a:xfrm>
            <a:off x="423983" y="906011"/>
            <a:ext cx="7544882" cy="4090951"/>
          </a:xfrm>
          <a:prstGeom prst="rect">
            <a:avLst/>
          </a:prstGeom>
          <a:ln>
            <a:noFill/>
          </a:ln>
          <a:effectLst>
            <a:outerShdw blurRad="292100" dist="139700" dir="2700000" algn="tl" rotWithShape="0">
              <a:srgbClr val="333333">
                <a:alpha val="65000"/>
              </a:srgbClr>
            </a:outerShdw>
          </a:effectLst>
        </p:spPr>
      </p:pic>
      <p:pic>
        <p:nvPicPr>
          <p:cNvPr id="9" name="Immagine 8">
            <a:extLst>
              <a:ext uri="{FF2B5EF4-FFF2-40B4-BE49-F238E27FC236}">
                <a16:creationId xmlns:a16="http://schemas.microsoft.com/office/drawing/2014/main" id="{00702DAC-DEC8-40A5-974D-0A58810F2188}"/>
              </a:ext>
            </a:extLst>
          </p:cNvPr>
          <p:cNvPicPr>
            <a:picLocks noChangeAspect="1"/>
          </p:cNvPicPr>
          <p:nvPr/>
        </p:nvPicPr>
        <p:blipFill>
          <a:blip r:embed="rId3"/>
          <a:stretch>
            <a:fillRect/>
          </a:stretch>
        </p:blipFill>
        <p:spPr>
          <a:xfrm>
            <a:off x="7968865" y="2185514"/>
            <a:ext cx="3867817" cy="3772767"/>
          </a:xfrm>
          <a:prstGeom prst="rect">
            <a:avLst/>
          </a:prstGeom>
          <a:ln>
            <a:noFill/>
          </a:ln>
          <a:effectLst>
            <a:outerShdw blurRad="292100" dist="139700" dir="2700000" algn="tl" rotWithShape="0">
              <a:srgbClr val="333333">
                <a:alpha val="65000"/>
              </a:srgbClr>
            </a:outerShdw>
          </a:effectLst>
        </p:spPr>
      </p:pic>
      <p:sp>
        <p:nvSpPr>
          <p:cNvPr id="3" name="CasellaDiTesto 2">
            <a:extLst>
              <a:ext uri="{FF2B5EF4-FFF2-40B4-BE49-F238E27FC236}">
                <a16:creationId xmlns:a16="http://schemas.microsoft.com/office/drawing/2014/main" id="{DBE84B91-F8E2-4D7E-A4E7-86298D91E339}"/>
              </a:ext>
            </a:extLst>
          </p:cNvPr>
          <p:cNvSpPr txBox="1"/>
          <p:nvPr/>
        </p:nvSpPr>
        <p:spPr>
          <a:xfrm>
            <a:off x="8783273" y="1935708"/>
            <a:ext cx="3154260" cy="499611"/>
          </a:xfrm>
          <a:prstGeom prst="rect">
            <a:avLst/>
          </a:prstGeom>
          <a:noFill/>
        </p:spPr>
        <p:txBody>
          <a:bodyPr wrap="none" lIns="0" tIns="0" rIns="0" bIns="0" rtlCol="0">
            <a:noAutofit/>
          </a:bodyPr>
          <a:lstStyle/>
          <a:p>
            <a:pPr>
              <a:lnSpc>
                <a:spcPct val="90000"/>
              </a:lnSpc>
            </a:pPr>
            <a:r>
              <a:rPr lang="it-IT" dirty="0"/>
              <a:t>VA BENE SIA </a:t>
            </a:r>
            <a:r>
              <a:rPr lang="it-IT" b="1" dirty="0">
                <a:solidFill>
                  <a:srgbClr val="FF0000"/>
                </a:solidFill>
              </a:rPr>
              <a:t>\#ID\# </a:t>
            </a:r>
            <a:r>
              <a:rPr lang="it-IT" dirty="0"/>
              <a:t>CHE </a:t>
            </a:r>
            <a:r>
              <a:rPr lang="it-IT" b="1" dirty="0">
                <a:solidFill>
                  <a:srgbClr val="FF0000"/>
                </a:solidFill>
              </a:rPr>
              <a:t>#ID#</a:t>
            </a:r>
          </a:p>
        </p:txBody>
      </p:sp>
    </p:spTree>
    <p:extLst>
      <p:ext uri="{BB962C8B-B14F-4D97-AF65-F5344CB8AC3E}">
        <p14:creationId xmlns:p14="http://schemas.microsoft.com/office/powerpoint/2010/main" val="118725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0A162A1E2E3145A49D283A7AD2666A" ma:contentTypeVersion="13" ma:contentTypeDescription="Creare un nuovo documento." ma:contentTypeScope="" ma:versionID="f06cb8ea008e3974698453b4b3ce9041">
  <xsd:schema xmlns:xsd="http://www.w3.org/2001/XMLSchema" xmlns:xs="http://www.w3.org/2001/XMLSchema" xmlns:p="http://schemas.microsoft.com/office/2006/metadata/properties" xmlns:ns3="6c5db68a-19e3-45a4-bae9-93e88c8de497" xmlns:ns4="f2fae835-2f62-4d10-a1f7-36690f4859ac" targetNamespace="http://schemas.microsoft.com/office/2006/metadata/properties" ma:root="true" ma:fieldsID="2cb66ec036e231d7b559976e575c9d1c" ns3:_="" ns4:_="">
    <xsd:import namespace="6c5db68a-19e3-45a4-bae9-93e88c8de497"/>
    <xsd:import namespace="f2fae835-2f62-4d10-a1f7-36690f4859a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5db68a-19e3-45a4-bae9-93e88c8de4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fae835-2f62-4d10-a1f7-36690f4859ac" elementFormDefault="qualified">
    <xsd:import namespace="http://schemas.microsoft.com/office/2006/documentManagement/types"/>
    <xsd:import namespace="http://schemas.microsoft.com/office/infopath/2007/PartnerControls"/>
    <xsd:element name="SharedWithUsers" ma:index="15"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Condiviso con dettagli" ma:internalName="SharedWithDetails" ma:readOnly="true">
      <xsd:simpleType>
        <xsd:restriction base="dms:Note">
          <xsd:maxLength value="255"/>
        </xsd:restriction>
      </xsd:simpleType>
    </xsd:element>
    <xsd:element name="SharingHintHash" ma:index="17"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75D565-08D3-41BD-B31C-6DB812E91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5db68a-19e3-45a4-bae9-93e88c8de497"/>
    <ds:schemaRef ds:uri="f2fae835-2f62-4d10-a1f7-36690f4859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1AC2CF-942F-49D0-9E08-559948BCE7D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02F53A7-E8FE-499E-9A15-4DB89EB006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Oracle_16x9_2014_521</Template>
  <TotalTime>132593</TotalTime>
  <Words>246</Words>
  <Application>Microsoft Office PowerPoint</Application>
  <PresentationFormat>Personalizzato</PresentationFormat>
  <Paragraphs>44</Paragraphs>
  <Slides>22</Slides>
  <Notes>4</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22</vt:i4>
      </vt:variant>
    </vt:vector>
  </HeadingPairs>
  <TitlesOfParts>
    <vt:vector size="26" baseType="lpstr">
      <vt:lpstr>Arial</vt:lpstr>
      <vt:lpstr>Calibri</vt:lpstr>
      <vt:lpstr>Georgia</vt:lpstr>
      <vt:lpstr>5_Oracle_16x9_2014_521</vt:lpstr>
      <vt:lpstr>Presentazione standard di PowerPoint</vt:lpstr>
      <vt:lpstr>Corso APEX ODCEC Milano: 23-Set-22 - 27-Gen-23</vt:lpstr>
      <vt:lpstr>Presentazione standard di PowerPoint</vt:lpstr>
      <vt:lpstr>Report e Form</vt:lpstr>
      <vt:lpstr>I Dati</vt:lpstr>
      <vt:lpstr>Esercizio 1: Report Interattivo</vt:lpstr>
      <vt:lpstr>Esercizio 1: Report Interattivo 2</vt:lpstr>
      <vt:lpstr>Esercizio 1: Report Interattivo - Area</vt:lpstr>
      <vt:lpstr>Esercizio 1: Report Interattivo - Attributi</vt:lpstr>
      <vt:lpstr>Esercizio 1: Report Interattivo - Azione Dinamica</vt:lpstr>
      <vt:lpstr>Esercizio 1: Report Interattivo – Pulsante Crea</vt:lpstr>
      <vt:lpstr>Esercizio 1: Form- Area</vt:lpstr>
      <vt:lpstr>Esercizio 1: Form- Attributi</vt:lpstr>
      <vt:lpstr>Esercizio 1: Form- Chiave Primaria</vt:lpstr>
      <vt:lpstr>Esercizio 1: Form- Caricamento Dati</vt:lpstr>
      <vt:lpstr>Esercizio 1: Form- Elementi di Pagina</vt:lpstr>
      <vt:lpstr>Esercizio 1: Form- Pulsanti - CREATE</vt:lpstr>
      <vt:lpstr>Esercizio 1: Form- Pulsanti - SAVE</vt:lpstr>
      <vt:lpstr>Esercizio 1: Form- Pulsanti - DELETE</vt:lpstr>
      <vt:lpstr>Esercizio 1: Form- Pulsanti - CANCEL</vt:lpstr>
      <vt:lpstr>Esercizio 1: Form- Processo su click Pulsante</vt:lpstr>
      <vt:lpstr>Presentazione standard di PowerPoint</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Chris Preston</dc:creator>
  <cp:keywords>Oracle corporate Tagline</cp:keywords>
  <cp:lastModifiedBy>CAPANCIONI ROBERTO</cp:lastModifiedBy>
  <cp:revision>2404</cp:revision>
  <cp:lastPrinted>2019-07-18T17:49:48Z</cp:lastPrinted>
  <dcterms:created xsi:type="dcterms:W3CDTF">2014-06-14T19:04:05Z</dcterms:created>
  <dcterms:modified xsi:type="dcterms:W3CDTF">2022-10-10T12:19:38Z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ContentTypeId">
    <vt:lpwstr>0x010100C80A162A1E2E3145A49D283A7AD2666A</vt:lpwstr>
  </property>
</Properties>
</file>